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sldIdLst>
    <p:sldId id="256" r:id="rId2"/>
    <p:sldId id="258" r:id="rId3"/>
    <p:sldId id="259" r:id="rId4"/>
    <p:sldId id="257" r:id="rId5"/>
    <p:sldId id="260" r:id="rId6"/>
    <p:sldId id="261" r:id="rId7"/>
    <p:sldId id="271" r:id="rId8"/>
    <p:sldId id="262" r:id="rId9"/>
    <p:sldId id="268" r:id="rId10"/>
    <p:sldId id="269" r:id="rId11"/>
    <p:sldId id="270" r:id="rId12"/>
    <p:sldId id="267" r:id="rId13"/>
    <p:sldId id="272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86"/>
    <p:restoredTop sz="94683"/>
  </p:normalViewPr>
  <p:slideViewPr>
    <p:cSldViewPr snapToGrid="0" snapToObjects="1">
      <p:cViewPr varScale="1">
        <p:scale>
          <a:sx n="76" d="100"/>
          <a:sy n="76" d="100"/>
        </p:scale>
        <p:origin x="216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8735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2638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06884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8465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6316387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77879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8300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65200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713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163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210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83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011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60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3430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1940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022478-C32E-254A-A171-058611FE7B7B}" type="datetimeFigureOut">
              <a:rPr lang="en-US" smtClean="0"/>
              <a:t>2/3/19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34C8D327-1536-824F-B2E5-366D10AB9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5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  <p:sldLayoutId id="2147483758" r:id="rId14"/>
    <p:sldLayoutId id="2147483759" r:id="rId15"/>
    <p:sldLayoutId id="2147483760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080A5-B46B-0B4F-B4FA-ECB6AF54D11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Optimal Location for Opening an Indian Restaurant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E662E-202B-4447-B09C-1251BEAFD14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Applied Data Science Capstone</a:t>
            </a:r>
          </a:p>
          <a:p>
            <a:r>
              <a:rPr lang="en-US" dirty="0"/>
              <a:t>IBM Data Science Professional Certification</a:t>
            </a:r>
          </a:p>
          <a:p>
            <a:r>
              <a:rPr lang="en-US" dirty="0"/>
              <a:t>Rohit Murakonda</a:t>
            </a:r>
          </a:p>
        </p:txBody>
      </p:sp>
    </p:spTree>
    <p:extLst>
      <p:ext uri="{BB962C8B-B14F-4D97-AF65-F5344CB8AC3E}">
        <p14:creationId xmlns:p14="http://schemas.microsoft.com/office/powerpoint/2010/main" val="15477947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553199" y="2617789"/>
            <a:ext cx="3302001" cy="8112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The population of each region is relatively the same.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D475AB-4092-2A43-8247-7890F9E946E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457200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12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096000" y="2634721"/>
            <a:ext cx="4064439" cy="1327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Rouge, Malvern region has the highest percentage of South Asians and thus the demand will be higher in the region.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72B850-FC11-D94E-A25E-2F2FD602F0B9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466" y="548082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1274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9017000" cy="51101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The optimal location to open an Indian restaurant in Toronto, Canada would be the </a:t>
            </a:r>
            <a:r>
              <a:rPr lang="en-US" sz="2400" b="1" u="sng" dirty="0"/>
              <a:t>Rouge, Malvern </a:t>
            </a:r>
            <a:r>
              <a:rPr lang="en-US" sz="2400" dirty="0"/>
              <a:t>area.</a:t>
            </a:r>
          </a:p>
        </p:txBody>
      </p:sp>
    </p:spTree>
    <p:extLst>
      <p:ext uri="{BB962C8B-B14F-4D97-AF65-F5344CB8AC3E}">
        <p14:creationId xmlns:p14="http://schemas.microsoft.com/office/powerpoint/2010/main" val="33528638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29261-D60B-E144-A15D-D81286564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58998" y="2972355"/>
            <a:ext cx="9274003" cy="913290"/>
          </a:xfrm>
        </p:spPr>
        <p:txBody>
          <a:bodyPr/>
          <a:lstStyle/>
          <a:p>
            <a:pPr algn="ctr"/>
            <a:r>
              <a:rPr lang="en-US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96638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8796867" cy="5110163"/>
          </a:xfrm>
        </p:spPr>
        <p:txBody>
          <a:bodyPr/>
          <a:lstStyle/>
          <a:p>
            <a:r>
              <a:rPr lang="en-US" dirty="0"/>
              <a:t>While opening a restaurant can be a very lucrative business, a lack of demand causes many restaurants to close within the first year of opening</a:t>
            </a:r>
            <a:r>
              <a:rPr lang="en-US" dirty="0">
                <a:effectLst/>
              </a:rPr>
              <a:t> </a:t>
            </a:r>
          </a:p>
          <a:p>
            <a:r>
              <a:rPr lang="en-US" dirty="0"/>
              <a:t>Factors for Restaurant’s Success: Location, Competition, Quality of Food</a:t>
            </a:r>
          </a:p>
          <a:p>
            <a:endParaRPr lang="en-US" dirty="0">
              <a:effectLst/>
            </a:endParaRPr>
          </a:p>
          <a:p>
            <a:pPr marL="0" indent="0">
              <a:buNone/>
            </a:pPr>
            <a:endParaRPr lang="en-US" dirty="0">
              <a:effectLst/>
            </a:endParaRPr>
          </a:p>
          <a:p>
            <a:r>
              <a:rPr lang="en-US" dirty="0"/>
              <a:t>Business Problem: If the client wanted to open an Indian Restaurant in Toronto, what areas are the best options to open the restaurant?</a:t>
            </a:r>
            <a:r>
              <a:rPr lang="en-US" dirty="0">
                <a:effectLst/>
              </a:rPr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684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816638"/>
            <a:ext cx="3367359" cy="5224724"/>
          </a:xfrm>
        </p:spPr>
        <p:txBody>
          <a:bodyPr anchor="ctr">
            <a:normAutofit/>
          </a:bodyPr>
          <a:lstStyle/>
          <a:p>
            <a:r>
              <a:rPr lang="en-US"/>
              <a:t>Data</a:t>
            </a:r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654295" y="816638"/>
            <a:ext cx="4619706" cy="5224724"/>
          </a:xfrm>
        </p:spPr>
        <p:txBody>
          <a:bodyPr anchor="ctr">
            <a:normAutofit/>
          </a:bodyPr>
          <a:lstStyle/>
          <a:p>
            <a:pPr lvl="0">
              <a:lnSpc>
                <a:spcPct val="90000"/>
              </a:lnSpc>
            </a:pPr>
            <a:r>
              <a:rPr lang="en-US" dirty="0"/>
              <a:t>Data Sources: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Foursquare API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Toronto Census</a:t>
            </a:r>
          </a:p>
          <a:p>
            <a:pPr lvl="1">
              <a:lnSpc>
                <a:spcPct val="90000"/>
              </a:lnSpc>
            </a:pPr>
            <a:endParaRPr lang="en-US" dirty="0"/>
          </a:p>
          <a:p>
            <a:pPr lvl="0">
              <a:lnSpc>
                <a:spcPct val="90000"/>
              </a:lnSpc>
            </a:pPr>
            <a:endParaRPr lang="en-US" dirty="0"/>
          </a:p>
          <a:p>
            <a:pPr lvl="0">
              <a:lnSpc>
                <a:spcPct val="90000"/>
              </a:lnSpc>
            </a:pPr>
            <a:r>
              <a:rPr lang="en-US" dirty="0"/>
              <a:t>Population &amp; Ethnic Distribution of Each Neighborhood (Toronto Census)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Income Distribution of Each Neighborhood (Toronto Census)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Number of Restaurants in Each Neighborhood (Foursquare API)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Number of Indian Restaurants in Each Neighborhood (Foursquare API)</a:t>
            </a:r>
          </a:p>
          <a:p>
            <a:pPr lvl="0">
              <a:lnSpc>
                <a:spcPct val="90000"/>
              </a:lnSpc>
            </a:pPr>
            <a:r>
              <a:rPr lang="en-US" dirty="0"/>
              <a:t>Latitude and Longitude of Each Neighborhood</a:t>
            </a:r>
          </a:p>
          <a:p>
            <a:pPr>
              <a:lnSpc>
                <a:spcPct val="9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1037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110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AFD93B5-18CD-504A-B66D-6C762720739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91920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E8C956-3EB5-E04F-A926-6E0D67A44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808"/>
          </a:xfrm>
        </p:spPr>
        <p:txBody>
          <a:bodyPr>
            <a:normAutofit/>
          </a:bodyPr>
          <a:lstStyle/>
          <a:p>
            <a:r>
              <a:rPr lang="en-US" dirty="0" err="1"/>
              <a:t>Foursqaure</a:t>
            </a:r>
            <a:r>
              <a:rPr lang="en-US" dirty="0"/>
              <a:t> API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0CCD9E-8401-9B46-B073-509B548DE5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6800"/>
            <a:ext cx="10515600" cy="5110163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56E794-6329-354B-B590-653CD748643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DCE8E6D-8C7E-1F4D-AC59-4E5C2FCCC3ED}"/>
              </a:ext>
            </a:extLst>
          </p:cNvPr>
          <p:cNvSpPr txBox="1"/>
          <p:nvPr/>
        </p:nvSpPr>
        <p:spPr>
          <a:xfrm>
            <a:off x="8686800" y="3885993"/>
            <a:ext cx="24367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Cluster 0 = </a:t>
            </a:r>
            <a:r>
              <a:rPr lang="en-US" b="1" dirty="0">
                <a:solidFill>
                  <a:srgbClr val="FF0000"/>
                </a:solidFill>
              </a:rPr>
              <a:t>Red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Cluster 1 = </a:t>
            </a:r>
            <a:r>
              <a:rPr lang="en-US" b="1" dirty="0">
                <a:solidFill>
                  <a:srgbClr val="7030A0"/>
                </a:solidFill>
              </a:rPr>
              <a:t>Purple</a:t>
            </a:r>
            <a:r>
              <a:rPr lang="en-US" dirty="0">
                <a:solidFill>
                  <a:srgbClr val="7030A0"/>
                </a:solidFill>
              </a:rPr>
              <a:t> </a:t>
            </a:r>
            <a:r>
              <a:rPr lang="en-US" dirty="0">
                <a:solidFill>
                  <a:srgbClr val="0070C0"/>
                </a:solidFill>
              </a:rPr>
              <a:t>Cluster 2 = </a:t>
            </a:r>
            <a:r>
              <a:rPr lang="en-US" b="1" dirty="0">
                <a:solidFill>
                  <a:srgbClr val="0070C0"/>
                </a:solidFill>
              </a:rPr>
              <a:t>Blue</a:t>
            </a:r>
            <a:r>
              <a:rPr lang="en-US" dirty="0">
                <a:solidFill>
                  <a:srgbClr val="0070C0"/>
                </a:solidFill>
              </a:rPr>
              <a:t> </a:t>
            </a:r>
            <a:r>
              <a:rPr lang="en-US" dirty="0">
                <a:solidFill>
                  <a:srgbClr val="00B0F0"/>
                </a:solidFill>
              </a:rPr>
              <a:t>Cluster 3 = </a:t>
            </a:r>
            <a:r>
              <a:rPr lang="en-US" b="1" dirty="0">
                <a:solidFill>
                  <a:srgbClr val="00B0F0"/>
                </a:solidFill>
              </a:rPr>
              <a:t>Turquoise</a:t>
            </a:r>
            <a:r>
              <a:rPr lang="en-US" dirty="0">
                <a:solidFill>
                  <a:srgbClr val="00B0F0"/>
                </a:solidFill>
              </a:rPr>
              <a:t> </a:t>
            </a:r>
            <a:r>
              <a:rPr lang="en-US" dirty="0">
                <a:solidFill>
                  <a:srgbClr val="FFC000"/>
                </a:solidFill>
              </a:rPr>
              <a:t>Cluster 4 = </a:t>
            </a:r>
            <a:r>
              <a:rPr lang="en-US" b="1" dirty="0">
                <a:solidFill>
                  <a:srgbClr val="FFC000"/>
                </a:solidFill>
              </a:rPr>
              <a:t>Orange</a:t>
            </a:r>
            <a:endParaRPr lang="en-US" dirty="0">
              <a:solidFill>
                <a:srgbClr val="FFC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763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50AE7824-0D32-A548-BD82-D8F693ADF24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86869676"/>
              </p:ext>
            </p:extLst>
          </p:nvPr>
        </p:nvGraphicFramePr>
        <p:xfrm>
          <a:off x="985968" y="2235319"/>
          <a:ext cx="8288034" cy="2751548"/>
        </p:xfrm>
        <a:graphic>
          <a:graphicData uri="http://schemas.openxmlformats.org/drawingml/2006/table">
            <a:tbl>
              <a:tblPr firstRow="1" firstCol="1" bandRow="1"/>
              <a:tblGrid>
                <a:gridCol w="1446782">
                  <a:extLst>
                    <a:ext uri="{9D8B030D-6E8A-4147-A177-3AD203B41FA5}">
                      <a16:colId xmlns:a16="http://schemas.microsoft.com/office/drawing/2014/main" val="1772719365"/>
                    </a:ext>
                  </a:extLst>
                </a:gridCol>
                <a:gridCol w="6841252">
                  <a:extLst>
                    <a:ext uri="{9D8B030D-6E8A-4147-A177-3AD203B41FA5}">
                      <a16:colId xmlns:a16="http://schemas.microsoft.com/office/drawing/2014/main" val="2623027236"/>
                    </a:ext>
                  </a:extLst>
                </a:gridCol>
              </a:tblGrid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Characteristics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8103355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0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Positive Spending Power (0.3 – 1.8) 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41809182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1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(-1.2 -- -0.8) 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56895496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2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Near Zero Spending Power (-0.5 – 0.5)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22351090"/>
                  </a:ext>
                </a:extLst>
              </a:tr>
              <a:tr h="401779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3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High Positive Spending Power (1.7+)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754875700"/>
                  </a:ext>
                </a:extLst>
              </a:tr>
              <a:tr h="742653"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1" i="0" u="none" strike="noStrike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Cluster 4</a:t>
                      </a:r>
                      <a:endParaRPr lang="en-US" sz="3400" b="0" i="0" u="none" strike="noStrike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200" b="0" i="0" u="none" strike="noStrike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Negative Spending Power (-0.8 – 0) With Large Number of Restaurants</a:t>
                      </a:r>
                      <a:endParaRPr lang="en-US" sz="3400" b="0" i="0" u="none" strike="noStrike" dirty="0">
                        <a:effectLst/>
                        <a:latin typeface="Arial" panose="020B0604020202020204" pitchFamily="34" charset="0"/>
                      </a:endParaRPr>
                    </a:p>
                  </a:txBody>
                  <a:tcPr marL="128507" marR="128507" marT="17848" marB="0">
                    <a:lnL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BFBFB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650111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36570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CF0691-B614-9545-9AB3-04EA191AD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77902B-D291-174C-8529-D59698FE5C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06700-5313-8046-8329-6CABE2ACED1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3952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14042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54CB7E0-7CA7-3248-8969-2334457D8E10}"/>
              </a:ext>
            </a:extLst>
          </p:cNvPr>
          <p:cNvSpPr txBox="1"/>
          <p:nvPr/>
        </p:nvSpPr>
        <p:spPr>
          <a:xfrm>
            <a:off x="6333067" y="2266027"/>
            <a:ext cx="4064439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>
              <a:spcBef>
                <a:spcPts val="1000"/>
              </a:spcBef>
              <a:buClr>
                <a:schemeClr val="accent1"/>
              </a:buClr>
              <a:buSzPct val="80000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From the plot, the following areas can be eliminated due to the large number of areas: 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Agincourt North, L’Amoreaux East, Milliken, Steeles East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Newtonbrook, Willowdale</a:t>
            </a:r>
          </a:p>
          <a:p>
            <a:pPr marL="285750" indent="-285750">
              <a:spcBef>
                <a:spcPts val="1000"/>
              </a:spcBef>
              <a:buClr>
                <a:schemeClr val="accent1"/>
              </a:buClr>
              <a:buSzPct val="80000"/>
              <a:buFont typeface="Wingdings 3" charset="2"/>
              <a:buChar char=""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Harbourfront, Regent Park</a:t>
            </a:r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3BCB5F6A-9EB0-40B0-9D13-3023E9A205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CD73530-4A94-8F4E-9276-BF2A76ACA49D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298" y="457200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1572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64C721-3DCC-9943-8F5D-0EE4F06253CA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8400" y="457200"/>
            <a:ext cx="50292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28263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312</Words>
  <Application>Microsoft Macintosh PowerPoint</Application>
  <PresentationFormat>Widescreen</PresentationFormat>
  <Paragraphs>49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Trebuchet MS</vt:lpstr>
      <vt:lpstr>Wingdings 3</vt:lpstr>
      <vt:lpstr>Facet</vt:lpstr>
      <vt:lpstr>Optimal Location for Opening an Indian Restaurant in Toronto</vt:lpstr>
      <vt:lpstr>Problem</vt:lpstr>
      <vt:lpstr>Data</vt:lpstr>
      <vt:lpstr>Problem</vt:lpstr>
      <vt:lpstr>Foursqaure API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Optimal Location for Opening an Indian Restaurant in Toronto</dc:title>
  <dc:creator>Rohit Murakonda</dc:creator>
  <cp:lastModifiedBy>Rohit Murakonda</cp:lastModifiedBy>
  <cp:revision>2</cp:revision>
  <dcterms:created xsi:type="dcterms:W3CDTF">2019-02-03T22:03:20Z</dcterms:created>
  <dcterms:modified xsi:type="dcterms:W3CDTF">2019-02-03T22:13:06Z</dcterms:modified>
</cp:coreProperties>
</file>